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A29"/>
    <a:srgbClr val="BAF8BB"/>
    <a:srgbClr val="FED6D6"/>
    <a:srgbClr val="B0E7F2"/>
    <a:srgbClr val="FC7878"/>
    <a:srgbClr val="89DBEB"/>
    <a:srgbClr val="CC8FE5"/>
    <a:srgbClr val="ACF6AE"/>
    <a:srgbClr val="FD9D9D"/>
    <a:srgbClr val="FE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9751-9DFC-4999-AA50-97F7A6BED9EC}" v="16" dt="2022-11-10T07:20:25.995"/>
    <p1510:client id="{873AC06C-066C-440B-BCD3-D5BA74EDDB5A}" v="1" dt="2021-11-09T17:46:1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онова Анастасия Владимировна" userId="S::andronova-895@mgpu.ru::294dedab-d071-4e7b-8ccb-20816027f78b" providerId="AD" clId="Web-{873AC06C-066C-440B-BCD3-D5BA74EDDB5A}"/>
    <pc:docChg chg="delSld">
      <pc:chgData name="Андронова Анастасия Владимировна" userId="S::andronova-895@mgpu.ru::294dedab-d071-4e7b-8ccb-20816027f78b" providerId="AD" clId="Web-{873AC06C-066C-440B-BCD3-D5BA74EDDB5A}" dt="2021-11-09T17:46:10.718" v="0"/>
      <pc:docMkLst>
        <pc:docMk/>
      </pc:docMkLst>
      <pc:sldChg chg="del">
        <pc:chgData name="Андронова Анастасия Владимировна" userId="S::andronova-895@mgpu.ru::294dedab-d071-4e7b-8ccb-20816027f78b" providerId="AD" clId="Web-{873AC06C-066C-440B-BCD3-D5BA74EDDB5A}" dt="2021-11-09T17:46:10.718" v="0"/>
        <pc:sldMkLst>
          <pc:docMk/>
          <pc:sldMk cId="3645588866" sldId="258"/>
        </pc:sldMkLst>
      </pc:sldChg>
    </pc:docChg>
  </pc:docChgLst>
  <pc:docChgLst>
    <pc:chgData name="Зенкова Ольга Викторовна" userId="S::zenkovaov@mgpu.ru::dd35fd61-1ca1-4c58-94cf-eb2f45bda8f9" providerId="AD" clId="Web-{0E319751-9DFC-4999-AA50-97F7A6BED9EC}"/>
    <pc:docChg chg="modSld">
      <pc:chgData name="Зенкова Ольга Викторовна" userId="S::zenkovaov@mgpu.ru::dd35fd61-1ca1-4c58-94cf-eb2f45bda8f9" providerId="AD" clId="Web-{0E319751-9DFC-4999-AA50-97F7A6BED9EC}" dt="2022-11-10T07:20:25.995" v="14" actId="20577"/>
      <pc:docMkLst>
        <pc:docMk/>
      </pc:docMkLst>
      <pc:sldChg chg="modSp">
        <pc:chgData name="Зенкова Ольга Викторовна" userId="S::zenkovaov@mgpu.ru::dd35fd61-1ca1-4c58-94cf-eb2f45bda8f9" providerId="AD" clId="Web-{0E319751-9DFC-4999-AA50-97F7A6BED9EC}" dt="2022-11-10T07:18:50.305" v="7" actId="20577"/>
        <pc:sldMkLst>
          <pc:docMk/>
          <pc:sldMk cId="3468873733" sldId="257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18:50.305" v="7" actId="20577"/>
          <ac:spMkLst>
            <pc:docMk/>
            <pc:sldMk cId="3468873733" sldId="257"/>
            <ac:spMk id="3" creationId="{00000000-0000-0000-0000-000000000000}"/>
          </ac:spMkLst>
        </pc:spChg>
      </pc:sldChg>
      <pc:sldChg chg="modSp">
        <pc:chgData name="Зенкова Ольга Викторовна" userId="S::zenkovaov@mgpu.ru::dd35fd61-1ca1-4c58-94cf-eb2f45bda8f9" providerId="AD" clId="Web-{0E319751-9DFC-4999-AA50-97F7A6BED9EC}" dt="2022-11-10T07:20:25.995" v="14" actId="20577"/>
        <pc:sldMkLst>
          <pc:docMk/>
          <pc:sldMk cId="2666549116" sldId="259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20:25.995" v="14" actId="20577"/>
          <ac:spMkLst>
            <pc:docMk/>
            <pc:sldMk cId="2666549116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illionstatusov.ru/aut/sokrat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728"/>
            <a:ext cx="10008358" cy="4821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/>
              <a:t>ДЕПАРТАМЕНТ ОБРАЗОВАНИЯ ГОРОДА МОСКВЫ </a:t>
            </a:r>
            <a:br>
              <a:rPr lang="ru-RU" sz="1600" b="1" dirty="0"/>
            </a:br>
            <a:r>
              <a:rPr lang="ru-RU" sz="1600" b="1" dirty="0"/>
              <a:t>Государственное автономное образовательное учреждение </a:t>
            </a:r>
            <a:br>
              <a:rPr lang="ru-RU" sz="1600" b="1" dirty="0"/>
            </a:br>
            <a:r>
              <a:rPr lang="ru-RU" sz="1600" b="1" dirty="0"/>
              <a:t>высшего образования города Москвы </a:t>
            </a:r>
            <a:br>
              <a:rPr lang="ru-RU" sz="1600" b="1" dirty="0"/>
            </a:br>
            <a:r>
              <a:rPr lang="ru-RU" sz="1600" b="1" dirty="0"/>
              <a:t>“Московский городской педагогический университет” </a:t>
            </a:r>
            <a:br>
              <a:rPr lang="ru-RU" sz="1600" b="1" dirty="0"/>
            </a:br>
            <a:endParaRPr lang="ru-RU" sz="1600" b="1" dirty="0"/>
          </a:p>
          <a:p>
            <a:r>
              <a:rPr lang="ru-RU" dirty="0"/>
              <a:t>Итоговая работа  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Программа повышения квалификации</a:t>
            </a:r>
            <a:endParaRPr lang="ru-RU" dirty="0">
              <a:cs typeface="Calibri"/>
            </a:endParaRPr>
          </a:p>
          <a:p>
            <a:r>
              <a:rPr lang="en-US" dirty="0"/>
              <a:t>STEAM </a:t>
            </a:r>
            <a:r>
              <a:rPr lang="ru-RU" dirty="0"/>
              <a:t>практика применения конструктора "</a:t>
            </a:r>
            <a:r>
              <a:rPr lang="ru-RU" dirty="0" err="1"/>
              <a:t>Йохокуб</a:t>
            </a:r>
            <a:r>
              <a:rPr lang="ru-RU" dirty="0"/>
              <a:t>"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дошкольном образовании 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 игры: «Быстрозвук» – </a:t>
            </a:r>
            <a:r>
              <a:rPr lang="ru-RU" dirty="0" err="1" smtClean="0"/>
              <a:t>звуко</a:t>
            </a:r>
            <a:r>
              <a:rPr lang="ru-RU" dirty="0" smtClean="0"/>
              <a:t>-буквенный </a:t>
            </a:r>
            <a:r>
              <a:rPr lang="ru-RU" dirty="0" smtClean="0"/>
              <a:t>разбор слов в игровой форме.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557" y="4628396"/>
            <a:ext cx="8051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Выполнила:</a:t>
            </a:r>
            <a:r>
              <a:rPr lang="ru-RU" sz="1600" dirty="0"/>
              <a:t> </a:t>
            </a:r>
            <a:r>
              <a:rPr lang="ru-RU" sz="1600" dirty="0" smtClean="0"/>
              <a:t>Верстакова Ольга Александровна</a:t>
            </a:r>
            <a:endParaRPr lang="ru-RU" sz="1600" dirty="0"/>
          </a:p>
          <a:p>
            <a:pPr algn="r"/>
            <a:r>
              <a:rPr lang="ru-RU" sz="1600" b="1" dirty="0"/>
              <a:t>Образовательная </a:t>
            </a:r>
            <a:r>
              <a:rPr lang="ru-RU" sz="1600" b="1" dirty="0" smtClean="0"/>
              <a:t>организация:</a:t>
            </a:r>
            <a:r>
              <a:rPr lang="ru-RU" sz="1600" dirty="0" smtClean="0"/>
              <a:t> Муниципальное бюджетное </a:t>
            </a:r>
          </a:p>
          <a:p>
            <a:pPr algn="r"/>
            <a:r>
              <a:rPr lang="ru-RU" sz="1600" dirty="0" smtClean="0"/>
              <a:t>дошкольное образовательное учреждение </a:t>
            </a:r>
          </a:p>
          <a:p>
            <a:pPr algn="r"/>
            <a:r>
              <a:rPr lang="ru-RU" sz="1600" dirty="0" smtClean="0"/>
              <a:t>«Детский сад № 65  «Дельфин»»</a:t>
            </a:r>
            <a:endParaRPr lang="ru-RU" sz="1600" dirty="0"/>
          </a:p>
          <a:p>
            <a:pPr algn="r"/>
            <a:r>
              <a:rPr lang="ru-RU" sz="1600" b="1" dirty="0" smtClean="0"/>
              <a:t>Город</a:t>
            </a:r>
            <a:r>
              <a:rPr lang="ru-RU" sz="1600" dirty="0" smtClean="0"/>
              <a:t> Железногорск, </a:t>
            </a:r>
          </a:p>
          <a:p>
            <a:pPr algn="r"/>
            <a:r>
              <a:rPr lang="ru-RU" sz="1600" dirty="0" smtClean="0"/>
              <a:t>Красноярского края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5184" y="6228834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Москва 202</a:t>
            </a:r>
            <a:r>
              <a:rPr lang="en-US" sz="1600" dirty="0"/>
              <a:t>2</a:t>
            </a:r>
            <a:r>
              <a:rPr lang="ru-RU" sz="1600" dirty="0"/>
              <a:t>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" y="260882"/>
            <a:ext cx="1284695" cy="1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Yohocube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855" y="338864"/>
            <a:ext cx="2028092" cy="7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359" y="338296"/>
            <a:ext cx="113360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+mj-lt"/>
              </a:rPr>
              <a:t>Примеры апробации разработанной </a:t>
            </a:r>
            <a:endParaRPr lang="ru-RU" sz="4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steams </a:t>
            </a:r>
            <a:r>
              <a:rPr lang="ru-RU" sz="4400" b="1" dirty="0">
                <a:solidFill>
                  <a:srgbClr val="C00000"/>
                </a:solidFill>
                <a:latin typeface="+mj-lt"/>
              </a:rPr>
              <a:t>игры</a:t>
            </a:r>
            <a:endParaRPr lang="ru-RU" sz="4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47" y="1941534"/>
            <a:ext cx="972019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Сценарий.</a:t>
            </a:r>
          </a:p>
          <a:p>
            <a:pPr indent="-457200" algn="just">
              <a:spcAft>
                <a:spcPts val="600"/>
              </a:spcAft>
            </a:pPr>
            <a:r>
              <a:rPr lang="ru-RU" sz="2000" b="1" dirty="0" smtClean="0"/>
              <a:t>Задачи:</a:t>
            </a:r>
            <a:r>
              <a:rPr lang="ru-RU" sz="2000" dirty="0" smtClean="0"/>
              <a:t> </a:t>
            </a:r>
          </a:p>
          <a:p>
            <a:pPr indent="-457200" algn="just">
              <a:spcAft>
                <a:spcPts val="1200"/>
              </a:spcAft>
            </a:pPr>
            <a:r>
              <a:rPr lang="ru-RU" sz="2000" dirty="0" smtClean="0"/>
              <a:t>Сформировать умение производить </a:t>
            </a:r>
            <a:r>
              <a:rPr lang="ru-RU" sz="2000" dirty="0" err="1" smtClean="0"/>
              <a:t>звуко</a:t>
            </a:r>
            <a:r>
              <a:rPr lang="ru-RU" sz="2000" dirty="0" smtClean="0"/>
              <a:t>-буквенный </a:t>
            </a:r>
            <a:r>
              <a:rPr lang="ru-RU" sz="2000" dirty="0" smtClean="0"/>
              <a:t>разбор небольших слов, используя социально-коммуникативные навыки и знания особенностей геометрической формы – куба.</a:t>
            </a:r>
            <a:r>
              <a:rPr lang="ru-RU" sz="2000" dirty="0"/>
              <a:t> Закреплять знания о различии в </a:t>
            </a:r>
            <a:r>
              <a:rPr lang="ru-RU" sz="2000" dirty="0" smtClean="0"/>
              <a:t>звуках, об их обозначении цветом, </a:t>
            </a:r>
            <a:r>
              <a:rPr lang="ru-RU" sz="2000" dirty="0"/>
              <a:t>умение находить необходимые буквы и составлять слова из них</a:t>
            </a:r>
            <a:r>
              <a:rPr lang="ru-RU" sz="2000" dirty="0" smtClean="0"/>
              <a:t>. Формировать представление о навыке письма слева направо. </a:t>
            </a:r>
          </a:p>
          <a:p>
            <a:pPr indent="-457200" algn="just">
              <a:spcAft>
                <a:spcPts val="1200"/>
              </a:spcAft>
            </a:pPr>
            <a:r>
              <a:rPr lang="ru-RU" sz="2000" dirty="0" smtClean="0"/>
              <a:t>Развивать инициативность и самостоятельность, наглядно-образное и словесно-логическое мышление, умение действовать в команде. </a:t>
            </a:r>
          </a:p>
          <a:p>
            <a:pPr indent="-457200" algn="just">
              <a:spcAft>
                <a:spcPts val="1200"/>
              </a:spcAft>
            </a:pPr>
            <a:r>
              <a:rPr lang="ru-RU" sz="2000" dirty="0" smtClean="0"/>
              <a:t>Воспитывать чувство ответственности за командный результат, стремление к совершенствованию своих навыков, уважение к команде соперников.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1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46" y="313152"/>
            <a:ext cx="116366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Механизм игры:</a:t>
            </a:r>
          </a:p>
          <a:p>
            <a:r>
              <a:rPr lang="ru-RU" sz="2000" b="1" dirty="0" smtClean="0"/>
              <a:t>Приготовления:</a:t>
            </a:r>
          </a:p>
          <a:p>
            <a:pPr algn="just"/>
            <a:r>
              <a:rPr lang="ru-RU" sz="2000" dirty="0" smtClean="0"/>
              <a:t>Участники игры разбиваются на 2 команды (можно играть вдвоём). Готовят себе «поле», кубики с  буквами, трехцветные кубики, кубики с картинками-обозначениями слова. Между командами ставится «ячейка-результат», куда в процессе игры помещаются «фишки-палочки» при правильном результате.</a:t>
            </a:r>
          </a:p>
          <a:p>
            <a:pPr algn="just"/>
            <a:r>
              <a:rPr lang="ru-RU" sz="2000" dirty="0" smtClean="0"/>
              <a:t>Дополнительно выбирается 2 ребёнка или 1 взрослый - судья, оценивающий правильность выполнения разбора и присуждающий фишки - трубочки от коктейля.</a:t>
            </a:r>
          </a:p>
          <a:p>
            <a:pPr algn="just"/>
            <a:r>
              <a:rPr lang="ru-RU" sz="2000" dirty="0" smtClean="0"/>
              <a:t>Выбирается хранитель времени по песочным часам, 1 тур игры длится 5-10 минут.</a:t>
            </a:r>
          </a:p>
          <a:p>
            <a:pPr algn="just"/>
            <a:r>
              <a:rPr lang="ru-RU" sz="2000" b="1" dirty="0" smtClean="0"/>
              <a:t>Ход игры:</a:t>
            </a:r>
          </a:p>
          <a:p>
            <a:pPr algn="just"/>
            <a:r>
              <a:rPr lang="ru-RU" sz="2000" dirty="0" smtClean="0"/>
              <a:t>Хранитель времени даёт старт и переворачивает песочные часы. Команды каждый в своём поле договариваются о выборе картинки и помещают её в левое одноместное отверстие, в верхнем ряду слева направо собирают слово с картинки из букв, в нижний ряд слева направо звуковую форму слова.</a:t>
            </a:r>
          </a:p>
          <a:p>
            <a:pPr algn="just"/>
            <a:r>
              <a:rPr lang="ru-RU" sz="2000" dirty="0" smtClean="0"/>
              <a:t>Если готовы переворачивают свой треугольник зелёной стороной вверх на «ячейке-результате», судья проверяет и при правильном разборе помещает палочку в ячейку команды. Команда треугольник переворачивает красным и продолжает игру, производит разбор нового слова. Параллельно производит разбор и вторая команда.</a:t>
            </a:r>
          </a:p>
          <a:p>
            <a:r>
              <a:rPr lang="ru-RU" sz="2000" dirty="0" smtClean="0"/>
              <a:t>Игра заканчивается по команде хранителя времени, который оповещает «время вышло». Подсчитываются палочки в каждой команде. Выигрывает та, у которой больше палочек.</a:t>
            </a:r>
          </a:p>
          <a:p>
            <a:pPr algn="ctr"/>
            <a:r>
              <a:rPr lang="ru-RU" sz="2000" b="1" dirty="0" smtClean="0"/>
              <a:t>Заключительный этап рукопожатие команд.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20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023" y="1127342"/>
            <a:ext cx="9832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Образовательные результаты</a:t>
            </a:r>
          </a:p>
          <a:p>
            <a:pPr algn="ctr"/>
            <a:endParaRPr lang="ru-RU" sz="2400" b="1" dirty="0" smtClean="0"/>
          </a:p>
          <a:p>
            <a:pPr indent="457200" algn="just">
              <a:spcAft>
                <a:spcPts val="1200"/>
              </a:spcAft>
            </a:pPr>
            <a:r>
              <a:rPr lang="ru-RU" sz="2000" dirty="0" smtClean="0"/>
              <a:t>Дети легко производят </a:t>
            </a:r>
            <a:r>
              <a:rPr lang="ru-RU" sz="2000" dirty="0" err="1" smtClean="0"/>
              <a:t>звуко</a:t>
            </a:r>
            <a:r>
              <a:rPr lang="ru-RU" sz="2000" dirty="0" smtClean="0"/>
              <a:t>-буквенный </a:t>
            </a:r>
            <a:r>
              <a:rPr lang="ru-RU" sz="2000" dirty="0"/>
              <a:t>разбор небольших </a:t>
            </a:r>
            <a:r>
              <a:rPr lang="ru-RU" sz="2000" dirty="0" smtClean="0"/>
              <a:t>слов, состоящих из 3-5 букв, быстро отыскивают на гранях куба нужные буквы, свободно определяют звуки  гласные и согласные, мягкие и твёрдые. Умеют определять место звука и буквы, его обозначающего, в слове. Знают, что слова пишутся слева направо. Придумывают и изображают на кубиках новые слова для игры, умеют считать количество букв в слове.</a:t>
            </a:r>
          </a:p>
          <a:p>
            <a:pPr indent="457200" algn="just">
              <a:spcAft>
                <a:spcPts val="1200"/>
              </a:spcAft>
            </a:pPr>
            <a:r>
              <a:rPr lang="ru-RU" sz="2000" dirty="0" smtClean="0"/>
              <a:t> Умеют распределять кто и что ищет в команде для быстрого выполнения задания. Помогают </a:t>
            </a:r>
            <a:r>
              <a:rPr lang="ru-RU" sz="2000" dirty="0"/>
              <a:t>товарищам команды </a:t>
            </a:r>
            <a:r>
              <a:rPr lang="ru-RU" sz="2000" dirty="0" smtClean="0"/>
              <a:t>при неправильном определении звука, при нахождении нужных букв. Умеют делиться с командой соперников, умеют доводить весь разбор до конца и приходить к единому командному результату, умеют договариваться. Могут выбирать детей на нужную роль «судьи», «хранителя времени» по считалке.</a:t>
            </a:r>
          </a:p>
          <a:p>
            <a:pPr indent="457200" algn="just">
              <a:spcAft>
                <a:spcPts val="1200"/>
              </a:spcAft>
            </a:pPr>
            <a:r>
              <a:rPr lang="ru-RU" sz="2000" dirty="0" smtClean="0"/>
              <a:t> Умеют радоваться своей победе и победе противника. Знают, что проигрыш – это повод для тренировки, а не для ссор и обид.</a:t>
            </a:r>
            <a:endParaRPr lang="ru-RU" sz="20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23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84" y="2556902"/>
            <a:ext cx="4608255" cy="345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16" y="2006983"/>
            <a:ext cx="3223368" cy="458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9973" y="288099"/>
            <a:ext cx="9469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Знакомство с новым конструктором </a:t>
            </a:r>
            <a:r>
              <a:rPr lang="ru-RU" sz="2400" b="1" dirty="0" err="1" smtClean="0"/>
              <a:t>Йохокуб</a:t>
            </a:r>
            <a:r>
              <a:rPr lang="ru-RU" sz="2400" b="1" dirty="0" smtClean="0"/>
              <a:t>.</a:t>
            </a:r>
          </a:p>
          <a:p>
            <a:pPr indent="457200" algn="ctr"/>
            <a:r>
              <a:rPr lang="ru-RU" sz="2000" dirty="0" smtClean="0"/>
              <a:t>Воспитанники подготовительной группы познакомились с новым конструктором, узнали способы сборки куба и призмы, способы их соединения статический и подвижный. Познакомились с моделями и по образцу выполняли сборку. Узнали, что можно дополнять готовые изображения деталями из цветной бумаги.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4940" b="2407"/>
          <a:stretch/>
        </p:blipFill>
        <p:spPr>
          <a:xfrm rot="5400000">
            <a:off x="4161909" y="2563711"/>
            <a:ext cx="4260141" cy="379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5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2" y="937654"/>
            <a:ext cx="3217094" cy="241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10888" b="12897"/>
          <a:stretch/>
        </p:blipFill>
        <p:spPr>
          <a:xfrm>
            <a:off x="3274408" y="4227357"/>
            <a:ext cx="3186293" cy="224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72" y="937654"/>
            <a:ext cx="2521906" cy="336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34" y="3267686"/>
            <a:ext cx="2400562" cy="32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71647" y="475989"/>
            <a:ext cx="716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Постепенное знакомство с игрой «Быстрозвук»</a:t>
            </a:r>
            <a:endParaRPr lang="ru-RU" sz="24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582443" y="937654"/>
            <a:ext cx="2655519" cy="2553510"/>
          </a:xfrm>
          <a:prstGeom prst="leftArrow">
            <a:avLst/>
          </a:prstGeom>
          <a:solidFill>
            <a:srgbClr val="FED6D6"/>
          </a:solidFill>
          <a:ln>
            <a:solidFill>
              <a:srgbClr val="FC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32757" y="1706577"/>
            <a:ext cx="250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Изучение содержимого граней кубиков</a:t>
            </a:r>
            <a:endParaRPr lang="ru-RU" sz="2000" dirty="0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286012" y="3878858"/>
            <a:ext cx="2916476" cy="277236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6013" y="4632581"/>
            <a:ext cx="2471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2. Отделение кубиков с гласными от кубиков с согласными</a:t>
            </a:r>
            <a:endParaRPr lang="ru-RU" sz="20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9273176" y="706820"/>
            <a:ext cx="2563920" cy="2382321"/>
          </a:xfrm>
          <a:prstGeom prst="leftArrow">
            <a:avLst/>
          </a:prstGeom>
          <a:solidFill>
            <a:srgbClr val="BAF8B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800000">
            <a:off x="6772406" y="4434213"/>
            <a:ext cx="2521906" cy="2217006"/>
          </a:xfrm>
          <a:prstGeom prst="leftArrow">
            <a:avLst/>
          </a:prstGeom>
          <a:solidFill>
            <a:srgbClr val="B0E7F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07463" y="1396103"/>
            <a:ext cx="232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3. Рассматривание кубов с картинками и полей игры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2406" y="5035463"/>
            <a:ext cx="2083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4. Составление слов с картинки из букв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18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34" y="776612"/>
            <a:ext cx="2826447" cy="376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3" y="770699"/>
            <a:ext cx="2830881" cy="377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84" y="776613"/>
            <a:ext cx="2826446" cy="376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верх 4"/>
          <p:cNvSpPr/>
          <p:nvPr/>
        </p:nvSpPr>
        <p:spPr>
          <a:xfrm>
            <a:off x="881256" y="4647156"/>
            <a:ext cx="2710057" cy="2106458"/>
          </a:xfrm>
          <a:prstGeom prst="upArrow">
            <a:avLst/>
          </a:prstGeom>
          <a:solidFill>
            <a:srgbClr val="FED6D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519674" y="4586957"/>
            <a:ext cx="2970889" cy="2166655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995650" y="4586956"/>
            <a:ext cx="3503633" cy="2166655"/>
          </a:xfrm>
          <a:prstGeom prst="upArrow">
            <a:avLst/>
          </a:prstGeom>
          <a:solidFill>
            <a:srgbClr val="BAF8B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4618" y="5008566"/>
            <a:ext cx="1603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5. Сравнение куба и квадрата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68994" y="5004876"/>
            <a:ext cx="1841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6. Изготовление кубов для обозначения звуков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76282" y="4730889"/>
            <a:ext cx="2342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7. </a:t>
            </a:r>
          </a:p>
          <a:p>
            <a:pPr algn="ctr"/>
            <a:r>
              <a:rPr lang="ru-RU" sz="2000" dirty="0" smtClean="0"/>
              <a:t>Заполнение поля игры звуками и знакомство с «ячейкой-результатом»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45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7306" b="11050"/>
          <a:stretch/>
        </p:blipFill>
        <p:spPr>
          <a:xfrm>
            <a:off x="6425852" y="297426"/>
            <a:ext cx="5423509" cy="629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 влево 3"/>
          <p:cNvSpPr/>
          <p:nvPr/>
        </p:nvSpPr>
        <p:spPr>
          <a:xfrm rot="10800000">
            <a:off x="237991" y="187890"/>
            <a:ext cx="6187857" cy="6406780"/>
          </a:xfrm>
          <a:prstGeom prst="leftArrow">
            <a:avLst/>
          </a:prstGeom>
          <a:solidFill>
            <a:srgbClr val="B0E7F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7992" y="1860998"/>
            <a:ext cx="4922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8. В процессе игры сложилась </a:t>
            </a:r>
            <a:r>
              <a:rPr lang="ru-RU" sz="2000" b="1" dirty="0" smtClean="0"/>
              <a:t>проблемная ситуация</a:t>
            </a:r>
            <a:r>
              <a:rPr lang="ru-RU" sz="2000" dirty="0" smtClean="0"/>
              <a:t> с нехваткой кубов с согласными. </a:t>
            </a:r>
            <a:r>
              <a:rPr lang="ru-RU" sz="2000" b="1" dirty="0" smtClean="0"/>
              <a:t>Нашли способ решения: </a:t>
            </a:r>
            <a:r>
              <a:rPr lang="ru-RU" sz="2000" dirty="0" smtClean="0"/>
              <a:t>делиться или изготовить дополнительные кубики.</a:t>
            </a:r>
          </a:p>
          <a:p>
            <a:pPr algn="just"/>
            <a:r>
              <a:rPr lang="ru-RU" sz="2000" b="1" dirty="0" smtClean="0"/>
              <a:t>Дополнительный вопрос детям: </a:t>
            </a:r>
            <a:r>
              <a:rPr lang="ru-RU" sz="2000" dirty="0" smtClean="0"/>
              <a:t>можно ли играть со словами с другим количеством букв?</a:t>
            </a:r>
          </a:p>
          <a:p>
            <a:pPr algn="just"/>
            <a:r>
              <a:rPr lang="ru-RU" sz="2000" b="1" dirty="0" smtClean="0"/>
              <a:t>Ответ детей: </a:t>
            </a:r>
            <a:r>
              <a:rPr lang="ru-RU" sz="2000" dirty="0" smtClean="0"/>
              <a:t>Можно, но необходимо удлинить поле игры на нужное количество кубиков.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10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право 10"/>
          <p:cNvSpPr/>
          <p:nvPr/>
        </p:nvSpPr>
        <p:spPr>
          <a:xfrm>
            <a:off x="7903923" y="2879188"/>
            <a:ext cx="3814175" cy="17411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00"/>
            </a:avLst>
          </a:prstGeom>
          <a:solidFill>
            <a:srgbClr val="BAF8BB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150293" y="1842433"/>
            <a:ext cx="3845488" cy="17411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B8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63255" y="549781"/>
            <a:ext cx="4033381" cy="191716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00"/>
            </a:avLst>
          </a:prstGeom>
          <a:solidFill>
            <a:srgbClr val="FED6D6"/>
          </a:solidFill>
          <a:ln w="38100">
            <a:solidFill>
              <a:srgbClr val="FC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12939" y="5148197"/>
            <a:ext cx="97201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376" y="2078969"/>
            <a:ext cx="2943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EB8A29"/>
                </a:solidFill>
              </a:rPr>
              <a:t>Если </a:t>
            </a:r>
            <a:r>
              <a:rPr lang="ru-RU" sz="2000" b="1" dirty="0">
                <a:solidFill>
                  <a:srgbClr val="EB8A29"/>
                </a:solidFill>
              </a:rPr>
              <a:t>есть цель, то будет и энергия, и средства, и </a:t>
            </a:r>
            <a:r>
              <a:rPr lang="ru-RU" sz="2000" b="1" dirty="0" smtClean="0">
                <a:solidFill>
                  <a:srgbClr val="EB8A29"/>
                </a:solidFill>
              </a:rPr>
              <a:t>вдохновение</a:t>
            </a:r>
          </a:p>
          <a:p>
            <a:pPr algn="r"/>
            <a:r>
              <a:rPr lang="ru-RU" sz="2000" b="1" dirty="0" smtClean="0">
                <a:solidFill>
                  <a:srgbClr val="EB8A29"/>
                </a:solidFill>
              </a:rPr>
              <a:t> </a:t>
            </a:r>
            <a:r>
              <a:rPr lang="ru-RU" sz="2000" b="1" i="1" dirty="0">
                <a:solidFill>
                  <a:srgbClr val="EB8A29"/>
                </a:solidFill>
              </a:rPr>
              <a:t>Тони </a:t>
            </a:r>
            <a:r>
              <a:rPr lang="ru-RU" sz="2000" b="1" i="1" dirty="0" smtClean="0">
                <a:solidFill>
                  <a:srgbClr val="EB8A29"/>
                </a:solidFill>
              </a:rPr>
              <a:t>Роббинс</a:t>
            </a:r>
            <a:endParaRPr lang="ru-RU" sz="2000" b="1" dirty="0" smtClean="0">
              <a:solidFill>
                <a:srgbClr val="EB8A29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6511" y="549781"/>
            <a:ext cx="28684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Секрет перемен состоит в том, чтобы сосредоточиться на создании нового, а не на борьбе со старым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 Сократ</a:t>
            </a:r>
            <a:r>
              <a:rPr lang="ru-RU" dirty="0">
                <a:hlinkClick r:id="rId2" tooltip="Автор: Сократ"/>
              </a:rPr>
              <a:t/>
            </a:r>
            <a:br>
              <a:rPr lang="ru-RU" dirty="0">
                <a:hlinkClick r:id="rId2" tooltip="Автор: Сократ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95781" y="3088027"/>
            <a:ext cx="3114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Чем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бы вы ни занимались в жизни, делайте это всем своим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сердцем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Конфуций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4EBE6DA6899140BE78B0B5D45618E9" ma:contentTypeVersion="8" ma:contentTypeDescription="Создание документа." ma:contentTypeScope="" ma:versionID="b1d2c14c6c1ccc174a6b5b160b9543ad">
  <xsd:schema xmlns:xsd="http://www.w3.org/2001/XMLSchema" xmlns:xs="http://www.w3.org/2001/XMLSchema" xmlns:p="http://schemas.microsoft.com/office/2006/metadata/properties" xmlns:ns2="f580ddcb-1de6-4d59-b77e-d45a46ab1b2b" targetNamespace="http://schemas.microsoft.com/office/2006/metadata/properties" ma:root="true" ma:fieldsID="1c77cb095450b8161be746797c241372" ns2:_="">
    <xsd:import namespace="f580ddcb-1de6-4d59-b77e-d45a46ab1b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0ddcb-1de6-4d59-b77e-d45a46ab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DEA69-BF93-413D-94E0-BE7C0C97840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f580ddcb-1de6-4d59-b77e-d45a46ab1b2b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99D0B7-9656-4312-9362-59C2CF3A1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C77BD-1E03-4DBB-8926-E9764CF02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0ddcb-1de6-4d59-b77e-d45a46ab1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724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Светлана Николаевна</dc:creator>
  <cp:lastModifiedBy>Пользователь Windows</cp:lastModifiedBy>
  <cp:revision>54</cp:revision>
  <dcterms:created xsi:type="dcterms:W3CDTF">2016-04-26T20:41:59Z</dcterms:created>
  <dcterms:modified xsi:type="dcterms:W3CDTF">2022-11-15T09:45:10Z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0x010100544EBE6DA6899140BE78B0B5D45618E9</vt:lpwstr>
  </property>
</Properties>
</file>